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slides/slide7.xml" Type="http://schemas.openxmlformats.org/officeDocument/2006/relationships/slide" Id="rId12"/><Relationship Target="theme/theme2.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4" name="Shape 6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8" name="Shape 68"/>
        <p:cNvGrpSpPr/>
        <p:nvPr/>
      </p:nvGrpSpPr>
      <p:grpSpPr>
        <a:xfrm>
          <a:off y="0" x="0"/>
          <a:ext cy="0" cx="0"/>
          <a:chOff y="0" x="0"/>
          <a:chExt cy="0" cx="0"/>
        </a:xfrm>
      </p:grpSpPr>
      <p:sp>
        <p:nvSpPr>
          <p:cNvPr id="69" name="Shape 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0" name="Shape 7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3093234" x="0"/>
            <a:ext cy="712499" cx="8458200"/>
          </a:xfrm>
          <a:prstGeom prst="rect">
            <a:avLst/>
          </a:prstGeom>
          <a:solidFill>
            <a:schemeClr val="dk2"/>
          </a:solidFill>
          <a:ln>
            <a:noFill/>
          </a:ln>
        </p:spPr>
        <p:txBody>
          <a:bodyPr bIns="45700" rIns="91425" lIns="91425" tIns="45700" anchor="ctr" anchorCtr="0">
            <a:noAutofit/>
          </a:bodyPr>
          <a:lstStyle/>
          <a:p/>
        </p:txBody>
      </p:sp>
      <p:sp>
        <p:nvSpPr>
          <p:cNvPr id="9" name="Shape 9"/>
          <p:cNvSpPr txBox="1"/>
          <p:nvPr>
            <p:ph type="ctrTitle"/>
          </p:nvPr>
        </p:nvSpPr>
        <p:spPr>
          <a:xfrm>
            <a:off y="1300757" x="685800"/>
            <a:ext cy="1684199" cx="7772400"/>
          </a:xfrm>
          <a:prstGeom prst="rect">
            <a:avLst/>
          </a:prstGeom>
        </p:spPr>
        <p:txBody>
          <a:bodyPr bIns="91425" rIns="91425" lIns="91425" t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p:txBody>
      </p:sp>
      <p:sp>
        <p:nvSpPr>
          <p:cNvPr id="10" name="Shape 10"/>
          <p:cNvSpPr txBox="1"/>
          <p:nvPr>
            <p:ph idx="1" type="subTitle"/>
          </p:nvPr>
        </p:nvSpPr>
        <p:spPr>
          <a:xfrm>
            <a:off y="3093357" x="685800"/>
            <a:ext cy="712499" cx="7772400"/>
          </a:xfrm>
          <a:prstGeom prst="rect">
            <a:avLst/>
          </a:prstGeom>
        </p:spPr>
        <p:txBody>
          <a:bodyPr bIns="91425" rIns="91425" lIns="91425" tIns="91425" anchor="ctr" anchorCtr="0"/>
          <a:lstStyle>
            <a:lvl1pPr marL="0">
              <a:spcBef>
                <a:spcPts val="0"/>
              </a:spcBef>
              <a:buClr>
                <a:schemeClr val="lt2"/>
              </a:buClr>
              <a:buNone/>
              <a:defRPr b="1">
                <a:solidFill>
                  <a:schemeClr val="lt2"/>
                </a:solidFill>
              </a:defRPr>
            </a:lvl1pPr>
            <a:lvl2pPr indent="190500" marL="0">
              <a:spcBef>
                <a:spcPts val="0"/>
              </a:spcBef>
              <a:buClr>
                <a:schemeClr val="lt2"/>
              </a:buClr>
              <a:buSzPct val="100000"/>
              <a:buNone/>
              <a:defRPr b="1" sz="3000">
                <a:solidFill>
                  <a:schemeClr val="lt2"/>
                </a:solidFill>
              </a:defRPr>
            </a:lvl2pPr>
            <a:lvl3pPr indent="190500" marL="0">
              <a:spcBef>
                <a:spcPts val="0"/>
              </a:spcBef>
              <a:buClr>
                <a:schemeClr val="lt2"/>
              </a:buClr>
              <a:buSzPct val="100000"/>
              <a:buNone/>
              <a:defRPr b="1" sz="3000">
                <a:solidFill>
                  <a:schemeClr val="lt2"/>
                </a:solidFill>
              </a:defRPr>
            </a:lvl3pPr>
            <a:lvl4pPr indent="190500" marL="0">
              <a:spcBef>
                <a:spcPts val="0"/>
              </a:spcBef>
              <a:buClr>
                <a:schemeClr val="lt2"/>
              </a:buClr>
              <a:buSzPct val="100000"/>
              <a:buNone/>
              <a:defRPr b="1" sz="3000">
                <a:solidFill>
                  <a:schemeClr val="lt2"/>
                </a:solidFill>
              </a:defRPr>
            </a:lvl4pPr>
            <a:lvl5pPr indent="190500" marL="0">
              <a:spcBef>
                <a:spcPts val="0"/>
              </a:spcBef>
              <a:buClr>
                <a:schemeClr val="lt2"/>
              </a:buClr>
              <a:buSzPct val="100000"/>
              <a:buNone/>
              <a:defRPr b="1" sz="3000">
                <a:solidFill>
                  <a:schemeClr val="lt2"/>
                </a:solidFill>
              </a:defRPr>
            </a:lvl5pPr>
            <a:lvl6pPr indent="190500" marL="0">
              <a:spcBef>
                <a:spcPts val="0"/>
              </a:spcBef>
              <a:buClr>
                <a:schemeClr val="lt2"/>
              </a:buClr>
              <a:buSzPct val="100000"/>
              <a:buNone/>
              <a:defRPr b="1" sz="3000">
                <a:solidFill>
                  <a:schemeClr val="lt2"/>
                </a:solidFill>
              </a:defRPr>
            </a:lvl6pPr>
            <a:lvl7pPr indent="190500" marL="0">
              <a:spcBef>
                <a:spcPts val="0"/>
              </a:spcBef>
              <a:buClr>
                <a:schemeClr val="lt2"/>
              </a:buClr>
              <a:buSzPct val="100000"/>
              <a:buNone/>
              <a:defRPr b="1" sz="3000">
                <a:solidFill>
                  <a:schemeClr val="lt2"/>
                </a:solidFill>
              </a:defRPr>
            </a:lvl7pPr>
            <a:lvl8pPr indent="190500" marL="0">
              <a:spcBef>
                <a:spcPts val="0"/>
              </a:spcBef>
              <a:buClr>
                <a:schemeClr val="lt2"/>
              </a:buClr>
              <a:buSzPct val="100000"/>
              <a:buNone/>
              <a:defRPr b="1" sz="3000">
                <a:solidFill>
                  <a:schemeClr val="lt2"/>
                </a:solidFill>
              </a:defRPr>
            </a:lvl8pPr>
            <a:lvl9pPr indent="190500" marL="0">
              <a:spcBef>
                <a:spcPts val="0"/>
              </a:spcBef>
              <a:buClr>
                <a:schemeClr val="lt2"/>
              </a:buClr>
              <a:buSzPct val="100000"/>
              <a:buNone/>
              <a:defRPr b="1" sz="30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y="0" x="0"/>
          <a:ext cy="0" cx="0"/>
          <a:chOff y="0" x="0"/>
          <a:chExt cy="0" cx="0"/>
        </a:xfrm>
      </p:grpSpPr>
      <p:sp>
        <p:nvSpPr>
          <p:cNvPr id="12" name="Shape 12"/>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13" name="Shape 13"/>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4" name="Shape 14"/>
          <p:cNvSpPr txBox="1"/>
          <p:nvPr>
            <p:ph idx="1" type="body"/>
          </p:nvPr>
        </p:nvSpPr>
        <p:spPr>
          <a:xfrm>
            <a:off y="1460499" x="457200"/>
            <a:ext cy="34652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5" name="Shape 15"/>
        <p:cNvGrpSpPr/>
        <p:nvPr/>
      </p:nvGrpSpPr>
      <p:grpSpPr>
        <a:xfrm>
          <a:off y="0" x="0"/>
          <a:ext cy="0" cx="0"/>
          <a:chOff y="0" x="0"/>
          <a:chExt cy="0" cx="0"/>
        </a:xfrm>
      </p:grpSpPr>
      <p:sp>
        <p:nvSpPr>
          <p:cNvPr id="16" name="Shape 16"/>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17" name="Shape 17"/>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8" name="Shape 18"/>
          <p:cNvSpPr txBox="1"/>
          <p:nvPr>
            <p:ph idx="1" type="body"/>
          </p:nvPr>
        </p:nvSpPr>
        <p:spPr>
          <a:xfrm>
            <a:off y="1460499" x="457200"/>
            <a:ext cy="3465299" cx="40302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9" name="Shape 19"/>
          <p:cNvSpPr txBox="1"/>
          <p:nvPr>
            <p:ph idx="2" type="body"/>
          </p:nvPr>
        </p:nvSpPr>
        <p:spPr>
          <a:xfrm>
            <a:off y="1461908" x="4656667"/>
            <a:ext cy="3465299" cx="40302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0" name="Shape 20"/>
        <p:cNvGrpSpPr/>
        <p:nvPr/>
      </p:nvGrpSpPr>
      <p:grpSpPr>
        <a:xfrm>
          <a:off y="0" x="0"/>
          <a:ext cy="0" cx="0"/>
          <a:chOff y="0" x="0"/>
          <a:chExt cy="0" cx="0"/>
        </a:xfrm>
      </p:grpSpPr>
      <p:sp>
        <p:nvSpPr>
          <p:cNvPr id="21" name="Shape 21"/>
          <p:cNvSpPr/>
          <p:nvPr/>
        </p:nvSpPr>
        <p:spPr>
          <a:xfrm>
            <a:off y="205977" x="0"/>
            <a:ext cy="1165500" cx="8686800"/>
          </a:xfrm>
          <a:prstGeom prst="rect">
            <a:avLst/>
          </a:prstGeom>
          <a:solidFill>
            <a:schemeClr val="dk2"/>
          </a:solidFill>
          <a:ln>
            <a:noFill/>
          </a:ln>
        </p:spPr>
        <p:txBody>
          <a:bodyPr bIns="45700" rIns="91425" lIns="91425" tIns="45700" anchor="ctr" anchorCtr="0">
            <a:noAutofit/>
          </a:bodyPr>
          <a:lstStyle/>
          <a:p/>
        </p:txBody>
      </p:sp>
      <p:sp>
        <p:nvSpPr>
          <p:cNvPr id="22" name="Shape 22"/>
          <p:cNvSpPr txBox="1"/>
          <p:nvPr>
            <p:ph type="title"/>
          </p:nvPr>
        </p:nvSpPr>
        <p:spPr>
          <a:xfrm>
            <a:off y="205977" x="457200"/>
            <a:ext cy="1141499"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3" name="Shape 23"/>
        <p:cNvGrpSpPr/>
        <p:nvPr/>
      </p:nvGrpSpPr>
      <p:grpSpPr>
        <a:xfrm>
          <a:off y="0" x="0"/>
          <a:ext cy="0" cx="0"/>
          <a:chOff y="0" x="0"/>
          <a:chExt cy="0" cx="0"/>
        </a:xfrm>
      </p:grpSpPr>
      <p:sp>
        <p:nvSpPr>
          <p:cNvPr id="24" name="Shape 24"/>
          <p:cNvSpPr/>
          <p:nvPr/>
        </p:nvSpPr>
        <p:spPr>
          <a:xfrm>
            <a:off y="4406309" x="0"/>
            <a:ext cy="519599" cx="8686800"/>
          </a:xfrm>
          <a:prstGeom prst="rect">
            <a:avLst/>
          </a:prstGeom>
          <a:solidFill>
            <a:schemeClr val="dk2"/>
          </a:solidFill>
          <a:ln>
            <a:noFill/>
          </a:ln>
        </p:spPr>
        <p:txBody>
          <a:bodyPr bIns="45700" rIns="91425" lIns="91425" tIns="45700" anchor="ctr" anchorCtr="0">
            <a:noAutofit/>
          </a:bodyPr>
          <a:lstStyle/>
          <a:p/>
        </p:txBody>
      </p:sp>
      <p:sp>
        <p:nvSpPr>
          <p:cNvPr id="25" name="Shape 25"/>
          <p:cNvSpPr txBox="1"/>
          <p:nvPr>
            <p:ph idx="1" type="body"/>
          </p:nvPr>
        </p:nvSpPr>
        <p:spPr>
          <a:xfrm>
            <a:off y="4406309" x="457200"/>
            <a:ext cy="519599" cx="8229600"/>
          </a:xfrm>
          <a:prstGeom prst="rect">
            <a:avLst/>
          </a:prstGeom>
        </p:spPr>
        <p:txBody>
          <a:bodyPr bIns="91425" rIns="91425" lIns="91425" tIns="91425" anchor="ctr" anchorCtr="0"/>
          <a:lstStyle>
            <a:lvl1pPr indent="152400">
              <a:spcBef>
                <a:spcPts val="0"/>
              </a:spcBef>
              <a:buClr>
                <a:schemeClr val="lt1"/>
              </a:buClr>
              <a:buSzPct val="100000"/>
              <a:buNone/>
              <a:defRPr b="1" sz="24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6" name="Shape 2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7" x="457200"/>
            <a:ext cy="1141499" cx="8229600"/>
          </a:xfrm>
          <a:prstGeom prst="rect">
            <a:avLst/>
          </a:prstGeom>
        </p:spPr>
        <p:txBody>
          <a:bodyPr bIns="91425" rIns="91425" lIns="91425" tIns="91425" anchor="b" anchorCtr="0"/>
          <a:lstStyle>
            <a:lvl1pPr indent="304800" marL="0">
              <a:buClr>
                <a:schemeClr val="lt1"/>
              </a:buClr>
              <a:buSzPct val="100000"/>
              <a:buNone/>
              <a:defRPr b="1" sz="4800">
                <a:solidFill>
                  <a:schemeClr val="lt1"/>
                </a:solidFill>
              </a:defRPr>
            </a:lvl1pPr>
            <a:lvl2pPr indent="304800" marL="0">
              <a:buClr>
                <a:schemeClr val="lt1"/>
              </a:buClr>
              <a:buSzPct val="100000"/>
              <a:buNone/>
              <a:defRPr b="1" sz="4800">
                <a:solidFill>
                  <a:schemeClr val="lt1"/>
                </a:solidFill>
              </a:defRPr>
            </a:lvl2pPr>
            <a:lvl3pPr indent="304800" marL="0">
              <a:buClr>
                <a:schemeClr val="lt1"/>
              </a:buClr>
              <a:buSzPct val="100000"/>
              <a:buNone/>
              <a:defRPr b="1" sz="4800">
                <a:solidFill>
                  <a:schemeClr val="lt1"/>
                </a:solidFill>
              </a:defRPr>
            </a:lvl3pPr>
            <a:lvl4pPr indent="304800" marL="0">
              <a:buClr>
                <a:schemeClr val="lt1"/>
              </a:buClr>
              <a:buSzPct val="100000"/>
              <a:buNone/>
              <a:defRPr b="1" sz="4800">
                <a:solidFill>
                  <a:schemeClr val="lt1"/>
                </a:solidFill>
              </a:defRPr>
            </a:lvl4pPr>
            <a:lvl5pPr indent="304800" marL="0">
              <a:buClr>
                <a:schemeClr val="lt1"/>
              </a:buClr>
              <a:buSzPct val="100000"/>
              <a:buNone/>
              <a:defRPr b="1" sz="4800">
                <a:solidFill>
                  <a:schemeClr val="lt1"/>
                </a:solidFill>
              </a:defRPr>
            </a:lvl5pPr>
            <a:lvl6pPr indent="304800" marL="0">
              <a:buClr>
                <a:schemeClr val="lt1"/>
              </a:buClr>
              <a:buSzPct val="100000"/>
              <a:buNone/>
              <a:defRPr b="1" sz="4800">
                <a:solidFill>
                  <a:schemeClr val="lt1"/>
                </a:solidFill>
              </a:defRPr>
            </a:lvl6pPr>
            <a:lvl7pPr indent="304800" marL="0">
              <a:buClr>
                <a:schemeClr val="lt1"/>
              </a:buClr>
              <a:buSzPct val="100000"/>
              <a:buNone/>
              <a:defRPr b="1" sz="4800">
                <a:solidFill>
                  <a:schemeClr val="lt1"/>
                </a:solidFill>
              </a:defRPr>
            </a:lvl7pPr>
            <a:lvl8pPr indent="304800" marL="0">
              <a:buClr>
                <a:schemeClr val="lt1"/>
              </a:buClr>
              <a:buSzPct val="100000"/>
              <a:buNone/>
              <a:defRPr b="1" sz="4800">
                <a:solidFill>
                  <a:schemeClr val="lt1"/>
                </a:solidFill>
              </a:defRPr>
            </a:lvl8pPr>
            <a:lvl9pPr indent="304800" marL="0">
              <a:buClr>
                <a:schemeClr val="lt1"/>
              </a:buClr>
              <a:buSzPct val="100000"/>
              <a:buNone/>
              <a:defRPr b="1" sz="4800">
                <a:solidFill>
                  <a:schemeClr val="lt1"/>
                </a:solidFill>
              </a:defRPr>
            </a:lvl9pPr>
          </a:lstStyle>
          <a:p/>
        </p:txBody>
      </p:sp>
      <p:sp>
        <p:nvSpPr>
          <p:cNvPr id="6" name="Shape 6"/>
          <p:cNvSpPr txBox="1"/>
          <p:nvPr>
            <p:ph idx="1" type="body"/>
          </p:nvPr>
        </p:nvSpPr>
        <p:spPr>
          <a:xfrm>
            <a:off y="1460499" x="457200"/>
            <a:ext cy="3465299" cx="8229600"/>
          </a:xfrm>
          <a:prstGeom prst="rect">
            <a:avLst/>
          </a:prstGeom>
        </p:spPr>
        <p:txBody>
          <a:bodyPr bIns="91425" rIns="91425" lIns="91425" tIns="91425" anchor="t" anchorCtr="0"/>
          <a:lstStyle>
            <a:lvl1pPr indent="-152400" marL="342900">
              <a:spcBef>
                <a:spcPts val="600"/>
              </a:spcBef>
              <a:buClr>
                <a:schemeClr val="dk2"/>
              </a:buClr>
              <a:buSzPct val="100000"/>
              <a:defRPr sz="3000">
                <a:solidFill>
                  <a:schemeClr val="dk2"/>
                </a:solidFill>
              </a:defRPr>
            </a:lvl1pPr>
            <a:lvl2pPr indent="-133350" marL="742950">
              <a:spcBef>
                <a:spcPts val="480"/>
              </a:spcBef>
              <a:buClr>
                <a:schemeClr val="dk2"/>
              </a:buClr>
              <a:buSzPct val="100000"/>
              <a:defRPr sz="2400">
                <a:solidFill>
                  <a:schemeClr val="dk2"/>
                </a:solidFill>
              </a:defRPr>
            </a:lvl2pPr>
            <a:lvl3pPr indent="-76200" marL="1143000">
              <a:spcBef>
                <a:spcPts val="480"/>
              </a:spcBef>
              <a:buClr>
                <a:schemeClr val="dk2"/>
              </a:buClr>
              <a:buSzPct val="100000"/>
              <a:defRPr sz="2400">
                <a:solidFill>
                  <a:schemeClr val="dk2"/>
                </a:solidFill>
              </a:defRPr>
            </a:lvl3pPr>
            <a:lvl4pPr indent="-114300" marL="1600200">
              <a:spcBef>
                <a:spcPts val="360"/>
              </a:spcBef>
              <a:buClr>
                <a:schemeClr val="dk2"/>
              </a:buClr>
              <a:buSzPct val="100000"/>
              <a:defRPr sz="1800">
                <a:solidFill>
                  <a:schemeClr val="dk2"/>
                </a:solidFill>
              </a:defRPr>
            </a:lvl4pPr>
            <a:lvl5pPr indent="-114300" marL="2057400">
              <a:spcBef>
                <a:spcPts val="360"/>
              </a:spcBef>
              <a:buClr>
                <a:schemeClr val="dk2"/>
              </a:buClr>
              <a:buSzPct val="100000"/>
              <a:defRPr sz="1800">
                <a:solidFill>
                  <a:schemeClr val="dk2"/>
                </a:solidFill>
              </a:defRPr>
            </a:lvl5pPr>
            <a:lvl6pPr indent="-114300" marL="2514600">
              <a:spcBef>
                <a:spcPts val="360"/>
              </a:spcBef>
              <a:buClr>
                <a:schemeClr val="dk2"/>
              </a:buClr>
              <a:buSzPct val="100000"/>
              <a:defRPr sz="1800">
                <a:solidFill>
                  <a:schemeClr val="dk2"/>
                </a:solidFill>
              </a:defRPr>
            </a:lvl6pPr>
            <a:lvl7pPr indent="-114300" marL="2971800">
              <a:spcBef>
                <a:spcPts val="360"/>
              </a:spcBef>
              <a:buClr>
                <a:schemeClr val="dk2"/>
              </a:buClr>
              <a:buSzPct val="100000"/>
              <a:defRPr sz="1800">
                <a:solidFill>
                  <a:schemeClr val="dk2"/>
                </a:solidFill>
              </a:defRPr>
            </a:lvl7pPr>
            <a:lvl8pPr indent="-114300" marL="3429000">
              <a:spcBef>
                <a:spcPts val="360"/>
              </a:spcBef>
              <a:buClr>
                <a:schemeClr val="dk2"/>
              </a:buClr>
              <a:buSzPct val="100000"/>
              <a:defRPr sz="1800">
                <a:solidFill>
                  <a:schemeClr val="dk2"/>
                </a:solidFill>
              </a:defRPr>
            </a:lvl8pPr>
            <a:lvl9pPr indent="-114300" marL="3886200">
              <a:spcBef>
                <a:spcPts val="360"/>
              </a:spcBef>
              <a:buClr>
                <a:schemeClr val="dk2"/>
              </a:buClr>
              <a:buSzPct val="100000"/>
              <a:defRPr sz="1800">
                <a:solidFill>
                  <a:schemeClr val="dk2"/>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y="0" x="0"/>
          <a:ext cy="0" cx="0"/>
          <a:chOff y="0" x="0"/>
          <a:chExt cy="0" cx="0"/>
        </a:xfrm>
      </p:grpSpPr>
      <p:sp>
        <p:nvSpPr>
          <p:cNvPr id="28" name="Shape 28"/>
          <p:cNvSpPr txBox="1"/>
          <p:nvPr>
            <p:ph type="ctrTitle"/>
          </p:nvPr>
        </p:nvSpPr>
        <p:spPr>
          <a:xfrm>
            <a:off y="1300757" x="685800"/>
            <a:ext cy="1684199" cx="7772400"/>
          </a:xfrm>
          <a:prstGeom prst="rect">
            <a:avLst/>
          </a:prstGeom>
        </p:spPr>
        <p:txBody>
          <a:bodyPr bIns="91425" rIns="91425" lIns="91425" tIns="91425" anchor="b" anchorCtr="0">
            <a:noAutofit/>
          </a:bodyPr>
          <a:lstStyle/>
          <a:p>
            <a:pPr>
              <a:buNone/>
            </a:pPr>
            <a:r>
              <a:rPr lang="en"/>
              <a:t>Ozone Depletion</a:t>
            </a:r>
          </a:p>
        </p:txBody>
      </p:sp>
      <p:sp>
        <p:nvSpPr>
          <p:cNvPr id="29" name="Shape 29"/>
          <p:cNvSpPr txBox="1"/>
          <p:nvPr>
            <p:ph idx="1" type="subTitle"/>
          </p:nvPr>
        </p:nvSpPr>
        <p:spPr>
          <a:xfrm>
            <a:off y="3093357" x="685800"/>
            <a:ext cy="712499" cx="7772400"/>
          </a:xfrm>
          <a:prstGeom prst="rect">
            <a:avLst/>
          </a:prstGeom>
        </p:spPr>
        <p:txBody>
          <a:bodyPr bIns="91425" rIns="91425" lIns="91425" tIns="91425" anchor="ctr" anchorCtr="0">
            <a:noAutofit/>
          </a:bodyPr>
          <a:lstStyle/>
          <a:p>
            <a:pPr>
              <a:buNone/>
            </a:pPr>
            <a:r>
              <a:rPr lang="en"/>
              <a:t>A Newsletter Powerpoint</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lang="en"/>
              <a:t>Ozone Depletion</a:t>
            </a:r>
          </a:p>
        </p:txBody>
      </p:sp>
      <p:pic>
        <p:nvPicPr>
          <p:cNvPr id="35" name="Shape 35"/>
          <p:cNvPicPr preferRelativeResize="0"/>
          <p:nvPr/>
        </p:nvPicPr>
        <p:blipFill>
          <a:blip r:embed="rId3"/>
          <a:stretch>
            <a:fillRect/>
          </a:stretch>
        </p:blipFill>
        <p:spPr>
          <a:xfrm>
            <a:off y="1489825" x="6119125"/>
            <a:ext cy="3465299" cx="2508925"/>
          </a:xfrm>
          <a:prstGeom prst="rect">
            <a:avLst/>
          </a:prstGeom>
        </p:spPr>
      </p:pic>
      <p:sp>
        <p:nvSpPr>
          <p:cNvPr id="36" name="Shape 36"/>
          <p:cNvSpPr txBox="1"/>
          <p:nvPr/>
        </p:nvSpPr>
        <p:spPr>
          <a:xfrm>
            <a:off y="3473725" x="7558200"/>
            <a:ext cy="587400" cx="1585799"/>
          </a:xfrm>
          <a:prstGeom prst="rect">
            <a:avLst/>
          </a:prstGeom>
        </p:spPr>
        <p:txBody>
          <a:bodyPr bIns="91425" rIns="91425" lIns="91425" tIns="91425" anchor="t" anchorCtr="0">
            <a:noAutofit/>
          </a:bodyPr>
          <a:lstStyle/>
          <a:p>
            <a:pPr>
              <a:buNone/>
            </a:pPr>
            <a:r>
              <a:rPr b="1" sz="1200" lang="en" i="1">
                <a:solidFill>
                  <a:srgbClr val="999999"/>
                </a:solidFill>
              </a:rPr>
              <a:t>Layers of the atmosphere</a:t>
            </a:r>
          </a:p>
        </p:txBody>
      </p:sp>
      <p:sp>
        <p:nvSpPr>
          <p:cNvPr id="37" name="Shape 37"/>
          <p:cNvSpPr txBox="1"/>
          <p:nvPr/>
        </p:nvSpPr>
        <p:spPr>
          <a:xfrm>
            <a:off y="1329625" x="402750"/>
            <a:ext cy="3625500" cx="5987700"/>
          </a:xfrm>
          <a:prstGeom prst="rect">
            <a:avLst/>
          </a:prstGeom>
        </p:spPr>
        <p:txBody>
          <a:bodyPr bIns="91425" rIns="91425" lIns="91425" tIns="91425" anchor="t" anchorCtr="0">
            <a:noAutofit/>
          </a:bodyPr>
          <a:lstStyle/>
          <a:p>
            <a:pPr rtl="0" lvl="0">
              <a:lnSpc>
                <a:spcPct val="150000"/>
              </a:lnSpc>
              <a:buNone/>
            </a:pPr>
            <a:r>
              <a:rPr b="1" sz="1200" lang="en">
                <a:latin typeface="Cambria"/>
                <a:ea typeface="Cambria"/>
                <a:cs typeface="Cambria"/>
                <a:sym typeface="Cambria"/>
              </a:rPr>
              <a:t>Montreal Protocol: </a:t>
            </a:r>
            <a:r>
              <a:rPr sz="1200" lang="en">
                <a:latin typeface="Cambria"/>
                <a:ea typeface="Cambria"/>
                <a:cs typeface="Cambria"/>
                <a:sym typeface="Cambria"/>
              </a:rPr>
              <a:t>Because ozone depletion has become a severe problem within the last couple decades, this international treaty has been passed to decrease the levels of Ozone depleting substances (ODS) in our atmosphere.  This treaty was signed in September 16, 1987 and signed to confirm by 197 other countries worldwide.</a:t>
            </a:r>
          </a:p>
          <a:p>
            <a:r>
              <a:t/>
            </a:r>
          </a:p>
          <a:p>
            <a:pPr>
              <a:lnSpc>
                <a:spcPct val="150000"/>
              </a:lnSpc>
              <a:buNone/>
            </a:pPr>
            <a:r>
              <a:rPr b="1" sz="1200" lang="en">
                <a:latin typeface="Cambria"/>
                <a:ea typeface="Cambria"/>
                <a:cs typeface="Cambria"/>
                <a:sym typeface="Cambria"/>
              </a:rPr>
              <a:t>Ground-level Ozone vs. Stratospheric Ozone: </a:t>
            </a:r>
            <a:r>
              <a:rPr sz="1200" lang="en">
                <a:latin typeface="Cambria"/>
                <a:ea typeface="Cambria"/>
                <a:cs typeface="Cambria"/>
                <a:sym typeface="Cambria"/>
              </a:rPr>
              <a:t>Ozone is the protective layer located above the stratosphere that protects us from the suns harmful Ultraviolet (UV) radiation light. Because the depletion of ozone creates pathways for UV rays to hit Earth,  this makes it a public risk to people in these areas more vulnerable to cataracts and skin cancer. these UV rays contribute to ground level ozone where smog is created and causes severe health issues including: eye irritation, lung cancer, inflammation.  Environmental impacts associated with ground level ozone interferes with the plants ability to produce foods, weakening vegetation, producing less crop yields.</a:t>
            </a:r>
          </a:p>
        </p:txBody>
      </p:sp>
    </p:spTree>
  </p:cSld>
  <p:clrMapOvr>
    <a:masterClrMapping/>
  </p:clrMapOvr>
  <mc:AlternateContent>
    <mc:Choice Requires="p14">
      <p:transition spd="slow">
        <p14:flip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y="0" x="0"/>
          <a:ext cy="0" cx="0"/>
          <a:chOff y="0" x="0"/>
          <a:chExt cy="0" cx="0"/>
        </a:xfrm>
      </p:grpSpPr>
      <p:sp>
        <p:nvSpPr>
          <p:cNvPr id="42" name="Shape 42"/>
          <p:cNvSpPr txBox="1"/>
          <p:nvPr>
            <p:ph type="title"/>
          </p:nvPr>
        </p:nvSpPr>
        <p:spPr>
          <a:xfrm>
            <a:off y="205977" x="457200"/>
            <a:ext cy="1141499" cx="8229600"/>
          </a:xfrm>
          <a:prstGeom prst="rect">
            <a:avLst/>
          </a:prstGeom>
        </p:spPr>
        <p:txBody>
          <a:bodyPr bIns="91425" rIns="91425" lIns="91425" tIns="91425" anchor="b" anchorCtr="0">
            <a:noAutofit/>
          </a:bodyPr>
          <a:lstStyle/>
          <a:p>
            <a:pPr rtl="0" lvl="0">
              <a:buNone/>
            </a:pPr>
            <a:r>
              <a:rPr lang="en"/>
              <a:t>Ozone Depletion</a:t>
            </a:r>
          </a:p>
        </p:txBody>
      </p:sp>
      <p:sp>
        <p:nvSpPr>
          <p:cNvPr id="43" name="Shape 43"/>
          <p:cNvSpPr txBox="1"/>
          <p:nvPr/>
        </p:nvSpPr>
        <p:spPr>
          <a:xfrm>
            <a:off y="1329625" x="402750"/>
            <a:ext cy="3625500" cx="8229600"/>
          </a:xfrm>
          <a:prstGeom prst="rect">
            <a:avLst/>
          </a:prstGeom>
        </p:spPr>
        <p:txBody>
          <a:bodyPr bIns="91425" rIns="91425" lIns="91425" tIns="91425" anchor="t" anchorCtr="0">
            <a:noAutofit/>
          </a:bodyPr>
          <a:lstStyle/>
          <a:p>
            <a:pPr rtl="0" lvl="0">
              <a:lnSpc>
                <a:spcPct val="150000"/>
              </a:lnSpc>
              <a:buNone/>
            </a:pPr>
            <a:r>
              <a:rPr b="1" sz="1200" lang="en">
                <a:latin typeface="Cambria"/>
                <a:ea typeface="Cambria"/>
                <a:cs typeface="Cambria"/>
                <a:sym typeface="Cambria"/>
              </a:rPr>
              <a:t>Solutions to ground level ozone:</a:t>
            </a:r>
          </a:p>
          <a:p>
            <a:pPr rtl="0" lvl="0" indent="-304800" marL="457200">
              <a:lnSpc>
                <a:spcPct val="150000"/>
              </a:lnSpc>
              <a:buClr>
                <a:srgbClr val="000000"/>
              </a:buClr>
              <a:buSzPct val="100000"/>
              <a:buFont typeface="Cambria"/>
              <a:buChar char="❏"/>
            </a:pPr>
            <a:r>
              <a:rPr sz="1200" lang="en">
                <a:latin typeface="Cambria"/>
                <a:ea typeface="Cambria"/>
                <a:cs typeface="Cambria"/>
                <a:sym typeface="Cambria"/>
              </a:rPr>
              <a:t>Carpooling reduces emissions by an individual and saves energy as well</a:t>
            </a:r>
          </a:p>
          <a:p>
            <a:pPr rtl="0" lvl="0" indent="-304800" marL="457200">
              <a:lnSpc>
                <a:spcPct val="150000"/>
              </a:lnSpc>
              <a:buClr>
                <a:srgbClr val="000000"/>
              </a:buClr>
              <a:buSzPct val="100000"/>
              <a:buFont typeface="Cambria"/>
              <a:buChar char="❏"/>
            </a:pPr>
            <a:r>
              <a:rPr sz="1200" lang="en">
                <a:latin typeface="Cambria"/>
                <a:ea typeface="Cambria"/>
                <a:cs typeface="Cambria"/>
                <a:sym typeface="Cambria"/>
              </a:rPr>
              <a:t>Public Transportation: Bus, Train, etc.</a:t>
            </a:r>
          </a:p>
          <a:p>
            <a:pPr rtl="0" lvl="0" indent="-304800" marL="457200">
              <a:lnSpc>
                <a:spcPct val="150000"/>
              </a:lnSpc>
              <a:buClr>
                <a:srgbClr val="000000"/>
              </a:buClr>
              <a:buSzPct val="100000"/>
              <a:buFont typeface="Cambria"/>
              <a:buChar char="❏"/>
            </a:pPr>
            <a:r>
              <a:rPr sz="1200" lang="en">
                <a:latin typeface="Cambria"/>
                <a:ea typeface="Cambria"/>
                <a:cs typeface="Cambria"/>
                <a:sym typeface="Cambria"/>
              </a:rPr>
              <a:t>Environmental friendly products such as diesel cars, or electric running automobiles</a:t>
            </a:r>
          </a:p>
          <a:p>
            <a:pPr rtl="0" lvl="0">
              <a:lnSpc>
                <a:spcPct val="150000"/>
              </a:lnSpc>
              <a:buNone/>
            </a:pPr>
            <a:r>
              <a:rPr b="1" sz="1200" lang="en">
                <a:latin typeface="Cambria"/>
                <a:ea typeface="Cambria"/>
                <a:cs typeface="Cambria"/>
                <a:sym typeface="Cambria"/>
              </a:rPr>
              <a:t>Solutions to the hole in the ozone: (</a:t>
            </a:r>
            <a:r>
              <a:rPr sz="1200" lang="en">
                <a:latin typeface="Cambria"/>
                <a:ea typeface="Cambria"/>
                <a:cs typeface="Cambria"/>
                <a:sym typeface="Cambria"/>
              </a:rPr>
              <a:t>Located above stratosphere to reflect harmful UV light rays</a:t>
            </a:r>
            <a:r>
              <a:rPr b="1" sz="1200" lang="en">
                <a:latin typeface="Cambria"/>
                <a:ea typeface="Cambria"/>
                <a:cs typeface="Cambria"/>
                <a:sym typeface="Cambria"/>
              </a:rPr>
              <a:t>)</a:t>
            </a:r>
          </a:p>
          <a:p>
            <a:pPr rtl="0" lvl="0" indent="-304800" marL="457200">
              <a:lnSpc>
                <a:spcPct val="150000"/>
              </a:lnSpc>
              <a:buClr>
                <a:srgbClr val="000000"/>
              </a:buClr>
              <a:buSzPct val="100000"/>
              <a:buFont typeface="Cambria"/>
              <a:buChar char="❏"/>
            </a:pPr>
            <a:r>
              <a:rPr sz="1200" lang="en">
                <a:latin typeface="Cambria"/>
                <a:ea typeface="Cambria"/>
                <a:cs typeface="Cambria"/>
                <a:sym typeface="Cambria"/>
              </a:rPr>
              <a:t>Montreal Protocol</a:t>
            </a:r>
          </a:p>
          <a:p>
            <a:pPr rtl="0" lvl="0" indent="-304800" marL="457200">
              <a:lnSpc>
                <a:spcPct val="150000"/>
              </a:lnSpc>
              <a:buClr>
                <a:srgbClr val="000000"/>
              </a:buClr>
              <a:buSzPct val="100000"/>
              <a:buFont typeface="Cambria"/>
              <a:buChar char="❏"/>
            </a:pPr>
            <a:r>
              <a:rPr b="1" sz="1200" lang="en">
                <a:latin typeface="Cambria"/>
                <a:ea typeface="Cambria"/>
                <a:cs typeface="Cambria"/>
                <a:sym typeface="Cambria"/>
              </a:rPr>
              <a:t>Kyoto Protocol: </a:t>
            </a:r>
            <a:r>
              <a:rPr sz="1200" lang="en">
                <a:latin typeface="Cambria"/>
                <a:ea typeface="Cambria"/>
                <a:cs typeface="Cambria"/>
                <a:sym typeface="Cambria"/>
              </a:rPr>
              <a:t>Sets standards for industrialized countries to reduce greenhouse gas emissions</a:t>
            </a:r>
          </a:p>
          <a:p>
            <a:pPr rtl="0" lvl="0" indent="-304800" marL="457200">
              <a:lnSpc>
                <a:spcPct val="150000"/>
              </a:lnSpc>
              <a:buClr>
                <a:srgbClr val="000000"/>
              </a:buClr>
              <a:buSzPct val="100000"/>
              <a:buFont typeface="Cambria"/>
              <a:buChar char="❏"/>
            </a:pPr>
            <a:r>
              <a:rPr sz="1200" lang="en">
                <a:latin typeface="Cambria"/>
                <a:ea typeface="Cambria"/>
                <a:cs typeface="Cambria"/>
                <a:sym typeface="Cambria"/>
              </a:rPr>
              <a:t>Education</a:t>
            </a:r>
          </a:p>
          <a:p>
            <a:pPr rtl="0" lvl="0" indent="-304800" marL="457200">
              <a:lnSpc>
                <a:spcPct val="150000"/>
              </a:lnSpc>
              <a:buClr>
                <a:srgbClr val="000000"/>
              </a:buClr>
              <a:buSzPct val="100000"/>
              <a:buFont typeface="Cambria"/>
              <a:buChar char="❏"/>
            </a:pPr>
            <a:r>
              <a:rPr sz="1200" lang="en">
                <a:latin typeface="Cambria"/>
                <a:ea typeface="Cambria"/>
                <a:cs typeface="Cambria"/>
                <a:sym typeface="Cambria"/>
              </a:rPr>
              <a:t>Clean Air Act</a:t>
            </a:r>
          </a:p>
          <a:p>
            <a:r>
              <a:t/>
            </a:r>
          </a:p>
        </p:txBody>
      </p:sp>
    </p:spTree>
  </p:cSld>
  <p:clrMapOvr>
    <a:masterClrMapping/>
  </p:clrMapOvr>
  <mc:AlternateContent>
    <mc:Choice Requires="p14">
      <p:transition spd="slow">
        <p14:flip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Causes of Global Climate Change</a:t>
            </a:r>
          </a:p>
        </p:txBody>
      </p:sp>
      <p:sp>
        <p:nvSpPr>
          <p:cNvPr id="49" name="Shape 49"/>
          <p:cNvSpPr txBox="1"/>
          <p:nvPr>
            <p:ph idx="1" type="body"/>
          </p:nvPr>
        </p:nvSpPr>
        <p:spPr>
          <a:xfrm>
            <a:off y="1417800" x="230650"/>
            <a:ext cy="3725699" cx="8229600"/>
          </a:xfrm>
          <a:prstGeom prst="rect">
            <a:avLst/>
          </a:prstGeom>
        </p:spPr>
        <p:txBody>
          <a:bodyPr bIns="91425" rIns="91425" lIns="91425" tIns="91425" anchor="t" anchorCtr="0">
            <a:noAutofit/>
          </a:bodyPr>
          <a:lstStyle/>
          <a:p>
            <a:pPr rtl="0" lvl="0">
              <a:lnSpc>
                <a:spcPct val="150000"/>
              </a:lnSpc>
              <a:spcBef>
                <a:spcPts val="0"/>
              </a:spcBef>
              <a:buClr>
                <a:schemeClr val="dk1"/>
              </a:buClr>
              <a:buSzPct val="91666"/>
              <a:buFont typeface="Arial"/>
              <a:buNone/>
            </a:pPr>
            <a:r>
              <a:rPr sz="1200" lang="en">
                <a:solidFill>
                  <a:srgbClr val="434343"/>
                </a:solidFill>
                <a:latin typeface="Cambria"/>
                <a:ea typeface="Cambria"/>
                <a:cs typeface="Cambria"/>
                <a:sym typeface="Cambria"/>
              </a:rPr>
              <a:t>There are many greenhouse gasses in the atmosphere. They include Carbon Dioxide at 77%, Methane at 14%, and Nitrous Oxide at 8%. The greenhouse effect is when heat from the sun gets trapped in the atmosphere when it tries to get reflected back out. The EPA regulated pollutants are carbon monoxide, lead, nitrogen dioxide, particulate matter, ozone, and sulfur dioxide. El Nino is caused when the trade wind stops blowing and La Nina when it blows harder. These events change where and how much rain falls. The major kinds of fuels are coal, oil, natural gas, and wind and solar. Coal is cheap but is destructively extracted. Oil is liquid but pollutes a lot. Natural gas burns clean but has to be fracked if not originating from a landfill. Wind and solar are completely clean but do not produce a lot of power on a small scale.</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5" x="381400"/>
            <a:ext cy="1141499" cx="8305500"/>
          </a:xfrm>
          <a:prstGeom prst="rect">
            <a:avLst/>
          </a:prstGeom>
        </p:spPr>
        <p:txBody>
          <a:bodyPr bIns="91425" rIns="91425" lIns="91425" tIns="91425" anchor="b" anchorCtr="0">
            <a:noAutofit/>
          </a:bodyPr>
          <a:lstStyle/>
          <a:p>
            <a:pPr>
              <a:buNone/>
            </a:pPr>
            <a:r>
              <a:rPr sz="3600" lang="en"/>
              <a:t>Effects of Global Climate Change</a:t>
            </a:r>
          </a:p>
        </p:txBody>
      </p:sp>
      <p:sp>
        <p:nvSpPr>
          <p:cNvPr id="55" name="Shape 55"/>
          <p:cNvSpPr txBox="1"/>
          <p:nvPr>
            <p:ph idx="1" type="body"/>
          </p:nvPr>
        </p:nvSpPr>
        <p:spPr>
          <a:xfrm>
            <a:off y="1254075" x="271225"/>
            <a:ext cy="3725699" cx="8229600"/>
          </a:xfrm>
          <a:prstGeom prst="rect">
            <a:avLst/>
          </a:prstGeom>
        </p:spPr>
        <p:txBody>
          <a:bodyPr bIns="91425" rIns="91425" lIns="91425" tIns="91425" anchor="t" anchorCtr="0">
            <a:noAutofit/>
          </a:bodyPr>
          <a:lstStyle/>
          <a:p>
            <a:pPr rtl="0" lvl="0" indent="-304800" marL="457200">
              <a:lnSpc>
                <a:spcPct val="150000"/>
              </a:lnSpc>
              <a:buClr>
                <a:srgbClr val="434343"/>
              </a:buClr>
              <a:buSzPct val="100000"/>
              <a:buFont typeface="Cambria"/>
              <a:buChar char="❏"/>
            </a:pPr>
            <a:r>
              <a:rPr sz="1200" lang="en">
                <a:solidFill>
                  <a:srgbClr val="434343"/>
                </a:solidFill>
                <a:latin typeface="Cambria"/>
                <a:ea typeface="Cambria"/>
                <a:cs typeface="Cambria"/>
                <a:sym typeface="Cambria"/>
              </a:rPr>
              <a:t>Positive feedback loops are cycle in which one thing affects another and instead of adapting to it trying to maintain a median it is adversely affected so it continues to have a rise in the effect</a:t>
            </a:r>
          </a:p>
          <a:p>
            <a:pPr rtl="0" lvl="0" indent="-304800" marL="457200">
              <a:lnSpc>
                <a:spcPct val="150000"/>
              </a:lnSpc>
              <a:buClr>
                <a:srgbClr val="434343"/>
              </a:buClr>
              <a:buSzPct val="100000"/>
              <a:buFont typeface="Cambria"/>
              <a:buChar char="❏"/>
            </a:pPr>
            <a:r>
              <a:rPr b="1" sz="1200" lang="en">
                <a:solidFill>
                  <a:srgbClr val="434343"/>
                </a:solidFill>
                <a:latin typeface="Cambria"/>
                <a:ea typeface="Cambria"/>
                <a:cs typeface="Cambria"/>
                <a:sym typeface="Cambria"/>
              </a:rPr>
              <a:t>Negative feedback loop</a:t>
            </a:r>
            <a:r>
              <a:rPr sz="1200" lang="en">
                <a:solidFill>
                  <a:srgbClr val="434343"/>
                </a:solidFill>
                <a:latin typeface="Cambria"/>
                <a:ea typeface="Cambria"/>
                <a:cs typeface="Cambria"/>
                <a:sym typeface="Cambria"/>
              </a:rPr>
              <a:t>- house heater going on and off to reach the equilibrium set</a:t>
            </a:r>
          </a:p>
          <a:p>
            <a:pPr rtl="0" lvl="0" indent="-304800" marL="457200">
              <a:lnSpc>
                <a:spcPct val="150000"/>
              </a:lnSpc>
              <a:buClr>
                <a:srgbClr val="434343"/>
              </a:buClr>
              <a:buSzPct val="100000"/>
              <a:buFont typeface="Cambria"/>
              <a:buChar char="❏"/>
            </a:pPr>
            <a:r>
              <a:rPr b="1" sz="1200" lang="en">
                <a:solidFill>
                  <a:srgbClr val="434343"/>
                </a:solidFill>
                <a:latin typeface="Cambria"/>
                <a:ea typeface="Cambria"/>
                <a:cs typeface="Cambria"/>
                <a:sym typeface="Cambria"/>
              </a:rPr>
              <a:t>Positive feedback loop</a:t>
            </a:r>
            <a:r>
              <a:rPr sz="1200" lang="en">
                <a:solidFill>
                  <a:srgbClr val="434343"/>
                </a:solidFill>
                <a:latin typeface="Cambria"/>
                <a:ea typeface="Cambria"/>
                <a:cs typeface="Cambria"/>
                <a:sym typeface="Cambria"/>
              </a:rPr>
              <a:t>- country in poverty goes deeper into poverty because of lack of education, medicine and antenatal products causing a rise in population. </a:t>
            </a:r>
          </a:p>
          <a:p>
            <a:pPr rtl="0" lvl="0" indent="-304800" marL="457200">
              <a:lnSpc>
                <a:spcPct val="150000"/>
              </a:lnSpc>
              <a:buClr>
                <a:schemeClr val="dk2"/>
              </a:buClr>
              <a:buSzPct val="100000"/>
              <a:buFont typeface="Cambria"/>
              <a:buChar char="❏"/>
            </a:pPr>
            <a:r>
              <a:rPr b="1" sz="1200" lang="en">
                <a:latin typeface="Cambria"/>
                <a:ea typeface="Cambria"/>
                <a:cs typeface="Cambria"/>
                <a:sym typeface="Cambria"/>
              </a:rPr>
              <a:t>Industrial Smog</a:t>
            </a:r>
            <a:r>
              <a:rPr sz="1200" lang="en">
                <a:latin typeface="Cambria"/>
                <a:ea typeface="Cambria"/>
                <a:cs typeface="Cambria"/>
                <a:sym typeface="Cambria"/>
              </a:rPr>
              <a:t>- a gray smog that usual more common in colder, wetter regions and is produced by industrial processes such as burning coal</a:t>
            </a:r>
          </a:p>
          <a:p>
            <a:pPr rtl="0" lvl="0" indent="-304800" marL="457200">
              <a:lnSpc>
                <a:spcPct val="150000"/>
              </a:lnSpc>
              <a:buClr>
                <a:schemeClr val="dk2"/>
              </a:buClr>
              <a:buSzPct val="100000"/>
              <a:buFont typeface="Cambria"/>
              <a:buChar char="❏"/>
            </a:pPr>
            <a:r>
              <a:rPr b="1" sz="1200" lang="en">
                <a:latin typeface="Cambria"/>
                <a:ea typeface="Cambria"/>
                <a:cs typeface="Cambria"/>
                <a:sym typeface="Cambria"/>
              </a:rPr>
              <a:t>Photochemical smog</a:t>
            </a:r>
            <a:r>
              <a:rPr sz="1200" lang="en">
                <a:latin typeface="Cambria"/>
                <a:ea typeface="Cambria"/>
                <a:cs typeface="Cambria"/>
                <a:sym typeface="Cambria"/>
              </a:rPr>
              <a:t>- a secondary pollutant caused by the reaction between a climate with sunny conditions and thermal inversion AND pollutants like ozone. Because of the thermal inversion and the sunny conditions a layer of layer is trapped close to the earth causing pollutants like ozone to be at low attitudes that can be detrimental to life on earth.</a:t>
            </a:r>
          </a:p>
          <a:p>
            <a:pPr rtl="0" lvl="0" indent="-304800" marL="457200">
              <a:lnSpc>
                <a:spcPct val="150000"/>
              </a:lnSpc>
              <a:buClr>
                <a:schemeClr val="dk2"/>
              </a:buClr>
              <a:buSzPct val="100000"/>
              <a:buFont typeface="Cambria"/>
              <a:buChar char="❏"/>
            </a:pPr>
            <a:r>
              <a:rPr sz="1200" lang="en">
                <a:latin typeface="Cambria"/>
                <a:ea typeface="Cambria"/>
                <a:cs typeface="Cambria"/>
                <a:sym typeface="Cambria"/>
              </a:rPr>
              <a:t>Adverse changes with the temperature of the globe at a fast rate can negatively change ocean currents, wind patterns, migratory patterns, habitat size, biodiversity and ocean rising.</a:t>
            </a:r>
          </a:p>
          <a:p>
            <a:r>
              <a:t/>
            </a:r>
          </a:p>
        </p:txBody>
      </p:sp>
    </p:spTree>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3600" lang="en"/>
              <a:t>Effects on global Climate Change</a:t>
            </a:r>
          </a:p>
        </p:txBody>
      </p:sp>
      <p:sp>
        <p:nvSpPr>
          <p:cNvPr id="61" name="Shape 61"/>
          <p:cNvSpPr txBox="1"/>
          <p:nvPr>
            <p:ph idx="1" type="body"/>
          </p:nvPr>
        </p:nvSpPr>
        <p:spPr>
          <a:xfrm>
            <a:off y="1259124" x="339725"/>
            <a:ext cy="3465299" cx="8229600"/>
          </a:xfrm>
          <a:prstGeom prst="rect">
            <a:avLst/>
          </a:prstGeom>
        </p:spPr>
        <p:txBody>
          <a:bodyPr bIns="91425" rIns="91425" lIns="91425" tIns="91425" anchor="t" anchorCtr="0">
            <a:noAutofit/>
          </a:bodyPr>
          <a:lstStyle/>
          <a:p>
            <a:pPr rtl="0" lvl="0" indent="-304800" marL="457200">
              <a:lnSpc>
                <a:spcPct val="150000"/>
              </a:lnSpc>
              <a:buClr>
                <a:schemeClr val="dk2"/>
              </a:buClr>
              <a:buSzPct val="100000"/>
              <a:buFont typeface="Cambria"/>
              <a:buChar char="❏"/>
            </a:pPr>
            <a:r>
              <a:rPr sz="1200" lang="en">
                <a:latin typeface="Cambria"/>
                <a:ea typeface="Cambria"/>
                <a:cs typeface="Cambria"/>
                <a:sym typeface="Cambria"/>
              </a:rPr>
              <a:t>Changes in precipitation can causing one of two things. Too much rain causing flooding, landslides, loss of habitat and, release of once controlled pollutants in an environment. ex, colorado mines releasing heavy metals more rapidly because of large amounts of snow.</a:t>
            </a:r>
          </a:p>
          <a:p>
            <a:pPr rtl="0" lvl="0" indent="-304800" marL="457200">
              <a:lnSpc>
                <a:spcPct val="150000"/>
              </a:lnSpc>
              <a:buClr>
                <a:schemeClr val="dk2"/>
              </a:buClr>
              <a:buSzPct val="100000"/>
              <a:buFont typeface="Cambria"/>
              <a:buChar char="❏"/>
            </a:pPr>
            <a:r>
              <a:rPr sz="1200" lang="en">
                <a:latin typeface="Cambria"/>
                <a:ea typeface="Cambria"/>
                <a:cs typeface="Cambria"/>
                <a:sym typeface="Cambria"/>
              </a:rPr>
              <a:t>Sea level rising is mostly due to increasing temperature causing the water molecules to expand taking up more surface area. The smaller reason is the melting of ice caps in both poles.</a:t>
            </a:r>
          </a:p>
          <a:p>
            <a:pPr rtl="0" lvl="0" indent="-304800" marL="457200">
              <a:lnSpc>
                <a:spcPct val="150000"/>
              </a:lnSpc>
              <a:buClr>
                <a:schemeClr val="dk2"/>
              </a:buClr>
              <a:buSzPct val="100000"/>
              <a:buFont typeface="Cambria"/>
              <a:buChar char="❏"/>
            </a:pPr>
            <a:r>
              <a:rPr sz="1200" lang="en">
                <a:latin typeface="Cambria"/>
                <a:ea typeface="Cambria"/>
                <a:cs typeface="Cambria"/>
                <a:sym typeface="Cambria"/>
              </a:rPr>
              <a:t>As the air and water temperature increase from greenhouse gasses we start to see a depletion in ice caps that then cause more melting, a positive feedback.</a:t>
            </a:r>
          </a:p>
          <a:p>
            <a:pPr rtl="0" lvl="0" indent="-304800" marL="457200">
              <a:lnSpc>
                <a:spcPct val="150000"/>
              </a:lnSpc>
              <a:buClr>
                <a:schemeClr val="dk2"/>
              </a:buClr>
              <a:buSzPct val="100000"/>
              <a:buFont typeface="Cambria"/>
              <a:buChar char="❏"/>
            </a:pPr>
            <a:r>
              <a:rPr sz="1200" lang="en">
                <a:latin typeface="Cambria"/>
                <a:ea typeface="Cambria"/>
                <a:cs typeface="Cambria"/>
                <a:sym typeface="Cambria"/>
              </a:rPr>
              <a:t>As we see a change in patterns from the old world to the new world not only does it affect the climate but we see a loss in biodiversity because of loss of habitat, lack of food/water, more desperate fisherman and being unable to adapt to the changes.</a:t>
            </a:r>
          </a:p>
          <a:p>
            <a:pPr rtl="0" lvl="0" indent="-304800" marL="457200">
              <a:lnSpc>
                <a:spcPct val="150000"/>
              </a:lnSpc>
              <a:buClr>
                <a:schemeClr val="dk2"/>
              </a:buClr>
              <a:buSzPct val="100000"/>
              <a:buFont typeface="Cambria"/>
              <a:buChar char="❏"/>
            </a:pPr>
            <a:r>
              <a:rPr sz="1200" lang="en">
                <a:latin typeface="Cambria"/>
                <a:ea typeface="Cambria"/>
                <a:cs typeface="Cambria"/>
                <a:sym typeface="Cambria"/>
              </a:rPr>
              <a:t>Proxy indicators are things that tell use what happening in the past and the trends between then and now. Proxy indicators are like tree rings, ice cores and coral reefs.</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y="0" x="0"/>
          <a:ext cy="0" cx="0"/>
          <a:chOff y="0" x="0"/>
          <a:chExt cy="0" cx="0"/>
        </a:xfrm>
      </p:grpSpPr>
      <p:sp>
        <p:nvSpPr>
          <p:cNvPr id="66" name="Shape 66"/>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4000" lang="en"/>
              <a:t>Solutions to Climate Change</a:t>
            </a:r>
          </a:p>
        </p:txBody>
      </p:sp>
      <p:sp>
        <p:nvSpPr>
          <p:cNvPr id="67" name="Shape 67"/>
          <p:cNvSpPr txBox="1"/>
          <p:nvPr>
            <p:ph idx="1" type="body"/>
          </p:nvPr>
        </p:nvSpPr>
        <p:spPr>
          <a:xfrm>
            <a:off y="1514825" x="171900"/>
            <a:ext cy="3487800" cx="8514899"/>
          </a:xfrm>
          <a:prstGeom prst="rect">
            <a:avLst/>
          </a:prstGeom>
        </p:spPr>
        <p:txBody>
          <a:bodyPr bIns="91425" rIns="91425" lIns="91425" tIns="91425" anchor="t" anchorCtr="0">
            <a:noAutofit/>
          </a:bodyPr>
          <a:lstStyle/>
          <a:p>
            <a:pPr rtl="0" lvl="0" indent="-304800" marL="457200">
              <a:lnSpc>
                <a:spcPct val="150000"/>
              </a:lnSpc>
              <a:buClr>
                <a:srgbClr val="252525"/>
              </a:buClr>
              <a:buSzPct val="100000"/>
              <a:buFont typeface="Cambria"/>
              <a:buChar char="❏"/>
            </a:pPr>
            <a:r>
              <a:rPr sz="1200" lang="en">
                <a:solidFill>
                  <a:srgbClr val="252525"/>
                </a:solidFill>
                <a:latin typeface="Cambria"/>
                <a:ea typeface="Cambria"/>
                <a:cs typeface="Cambria"/>
                <a:sym typeface="Cambria"/>
              </a:rPr>
              <a:t>The Kyoto Protocol to the United Nations Framework Convention on Climate Change is an international treaty  that sets binding obligations on industrialized countries to reduce emissions of greenhouse gases.</a:t>
            </a:r>
          </a:p>
          <a:p>
            <a:pPr rtl="0" lvl="0" indent="-304800" marL="457200">
              <a:lnSpc>
                <a:spcPct val="150000"/>
              </a:lnSpc>
              <a:buClr>
                <a:srgbClr val="252525"/>
              </a:buClr>
              <a:buSzPct val="100000"/>
              <a:buFont typeface="Cambria"/>
              <a:buChar char="❏"/>
            </a:pPr>
            <a:r>
              <a:rPr sz="1200" lang="en">
                <a:solidFill>
                  <a:srgbClr val="252525"/>
                </a:solidFill>
                <a:latin typeface="Cambria"/>
                <a:ea typeface="Cambria"/>
                <a:cs typeface="Cambria"/>
                <a:sym typeface="Cambria"/>
              </a:rPr>
              <a:t>Central to Kyoto policy is an arrangement in which emissions are capped and industry and governments are allowed to generate and trade emissions allowances or offsets. </a:t>
            </a:r>
          </a:p>
          <a:p>
            <a:pPr rtl="0" lvl="0" indent="-304800" marL="457200">
              <a:lnSpc>
                <a:spcPct val="150000"/>
              </a:lnSpc>
              <a:buClr>
                <a:srgbClr val="252525"/>
              </a:buClr>
              <a:buSzPct val="100000"/>
              <a:buFont typeface="Cambria"/>
              <a:buChar char="❏"/>
            </a:pPr>
            <a:r>
              <a:rPr sz="1200" lang="en">
                <a:solidFill>
                  <a:srgbClr val="252525"/>
                </a:solidFill>
                <a:latin typeface="Cambria"/>
                <a:ea typeface="Cambria"/>
                <a:cs typeface="Cambria"/>
                <a:sym typeface="Cambria"/>
              </a:rPr>
              <a:t>Many see that the cost of the Kyoto Protocol outweighs the benefit. They say that is doesn’t go far enough to curb the greenhouse emissions</a:t>
            </a:r>
          </a:p>
          <a:p>
            <a:pPr rtl="0" lvl="0" indent="-304800" marL="457200">
              <a:lnSpc>
                <a:spcPct val="150000"/>
              </a:lnSpc>
              <a:buClr>
                <a:srgbClr val="252525"/>
              </a:buClr>
              <a:buSzPct val="100000"/>
              <a:buFont typeface="Cambria"/>
              <a:buChar char="❏"/>
            </a:pPr>
            <a:r>
              <a:rPr sz="1200" lang="en">
                <a:solidFill>
                  <a:srgbClr val="252525"/>
                </a:solidFill>
                <a:latin typeface="Cambria"/>
                <a:ea typeface="Cambria"/>
                <a:cs typeface="Cambria"/>
                <a:sym typeface="Cambria"/>
              </a:rPr>
              <a:t>Some claim that reducing greenhouse gas emissions is an essential step to reversing global warming, and immediate multinational collaboration is needed if the world is to have any hope of preventing devastating climate changes.</a:t>
            </a:r>
          </a:p>
          <a:p>
            <a:pPr rtl="0" lvl="0" indent="-304800" marL="457200">
              <a:lnSpc>
                <a:spcPct val="150000"/>
              </a:lnSpc>
              <a:buClr>
                <a:srgbClr val="252525"/>
              </a:buClr>
              <a:buSzPct val="100000"/>
              <a:buFont typeface="Cambria"/>
              <a:buChar char="❏"/>
            </a:pPr>
            <a:r>
              <a:rPr b="1" sz="1200" lang="en">
                <a:solidFill>
                  <a:srgbClr val="252525"/>
                </a:solidFill>
                <a:latin typeface="Cambria"/>
                <a:ea typeface="Cambria"/>
                <a:cs typeface="Cambria"/>
                <a:sym typeface="Cambria"/>
              </a:rPr>
              <a:t>Carbon setoff</a:t>
            </a:r>
            <a:r>
              <a:rPr sz="1200" lang="en">
                <a:solidFill>
                  <a:srgbClr val="252525"/>
                </a:solidFill>
                <a:latin typeface="Cambria"/>
                <a:ea typeface="Cambria"/>
                <a:cs typeface="Cambria"/>
                <a:sym typeface="Cambria"/>
              </a:rPr>
              <a:t>:  A reduction in emissions of carbon dioxide or greenhouse gases made in order to compensate for or to offset an emission made elsewhere</a:t>
            </a:r>
          </a:p>
          <a:p>
            <a:r>
              <a:t/>
            </a:r>
          </a:p>
          <a:p>
            <a:r>
              <a:t/>
            </a:r>
          </a:p>
          <a:p>
            <a:r>
              <a:t/>
            </a:r>
          </a:p>
        </p:txBody>
      </p:sp>
    </p:spTree>
  </p:cSld>
  <p:clrMapOvr>
    <a:masterClrMapping/>
  </p:clrMapOvr>
  <mc:AlternateContent>
    <mc:Choice Requires="p14">
      <p:transition spd="slow">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y="0" x="0"/>
          <a:ext cy="0" cx="0"/>
          <a:chOff y="0" x="0"/>
          <a:chExt cy="0" cx="0"/>
        </a:xfrm>
      </p:grpSpPr>
      <p:sp>
        <p:nvSpPr>
          <p:cNvPr id="72" name="Shape 72"/>
          <p:cNvSpPr txBox="1"/>
          <p:nvPr>
            <p:ph type="title"/>
          </p:nvPr>
        </p:nvSpPr>
        <p:spPr>
          <a:xfrm>
            <a:off y="205977" x="457200"/>
            <a:ext cy="1141499" cx="8229600"/>
          </a:xfrm>
          <a:prstGeom prst="rect">
            <a:avLst/>
          </a:prstGeom>
        </p:spPr>
        <p:txBody>
          <a:bodyPr bIns="91425" rIns="91425" lIns="91425" tIns="91425" anchor="b" anchorCtr="0">
            <a:noAutofit/>
          </a:bodyPr>
          <a:lstStyle/>
          <a:p>
            <a:pPr>
              <a:buNone/>
            </a:pPr>
            <a:r>
              <a:rPr sz="4000" lang="en"/>
              <a:t>Solution to Climate Change</a:t>
            </a:r>
          </a:p>
        </p:txBody>
      </p:sp>
      <p:sp>
        <p:nvSpPr>
          <p:cNvPr id="73" name="Shape 73"/>
          <p:cNvSpPr txBox="1"/>
          <p:nvPr>
            <p:ph idx="1" type="body"/>
          </p:nvPr>
        </p:nvSpPr>
        <p:spPr>
          <a:xfrm>
            <a:off y="1460499" x="457200"/>
            <a:ext cy="3465299" cx="8229600"/>
          </a:xfrm>
          <a:prstGeom prst="rect">
            <a:avLst/>
          </a:prstGeom>
        </p:spPr>
        <p:txBody>
          <a:bodyPr bIns="91425" rIns="91425" lIns="91425" tIns="91425" anchor="t" anchorCtr="0">
            <a:noAutofit/>
          </a:bodyPr>
          <a:lstStyle/>
          <a:p>
            <a:pPr rtl="0" lvl="0" indent="-304800" marL="457200">
              <a:lnSpc>
                <a:spcPct val="150000"/>
              </a:lnSpc>
              <a:buClr>
                <a:schemeClr val="dk2"/>
              </a:buClr>
              <a:buSzPct val="100000"/>
              <a:buFont typeface="Cambria"/>
              <a:buChar char="❏"/>
            </a:pPr>
            <a:r>
              <a:rPr b="1" sz="1200" lang="en">
                <a:solidFill>
                  <a:srgbClr val="252525"/>
                </a:solidFill>
                <a:latin typeface="Cambria"/>
                <a:ea typeface="Cambria"/>
                <a:cs typeface="Cambria"/>
                <a:sym typeface="Cambria"/>
              </a:rPr>
              <a:t>Carbon offsets</a:t>
            </a:r>
            <a:r>
              <a:rPr sz="1200" lang="en">
                <a:solidFill>
                  <a:srgbClr val="252525"/>
                </a:solidFill>
                <a:latin typeface="Cambria"/>
                <a:ea typeface="Cambria"/>
                <a:cs typeface="Cambria"/>
                <a:sym typeface="Cambria"/>
              </a:rPr>
              <a:t> are measured in metric tons of carbon dioxide equivalent and may represent six primary categories of greenhouse gases which is carbon dioxide, methane, nitrous oxide, perfluorocarbons, hydrofluorocarbons, and sulfur hexafluoride.</a:t>
            </a:r>
          </a:p>
          <a:p>
            <a:pPr rtl="0" lvl="0" indent="-304800" marL="457200">
              <a:lnSpc>
                <a:spcPct val="150000"/>
              </a:lnSpc>
              <a:buClr>
                <a:srgbClr val="252525"/>
              </a:buClr>
              <a:buSzPct val="100000"/>
              <a:buFont typeface="Cambria"/>
              <a:buChar char="❏"/>
            </a:pPr>
            <a:r>
              <a:rPr sz="1200" lang="en">
                <a:solidFill>
                  <a:srgbClr val="252525"/>
                </a:solidFill>
                <a:latin typeface="Cambria"/>
                <a:ea typeface="Cambria"/>
                <a:cs typeface="Cambria"/>
                <a:sym typeface="Cambria"/>
              </a:rPr>
              <a:t>One carbon offset represents the reduction of one metric ton of carbon dioxide or its equivalent in other greenhouse gases.</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